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</p:sldMasterIdLst>
  <p:notesMasterIdLst>
    <p:notesMasterId r:id="rId11"/>
  </p:notesMasterIdLst>
  <p:sldIdLst>
    <p:sldId id="271" r:id="rId3"/>
    <p:sldId id="270" r:id="rId4"/>
    <p:sldId id="268" r:id="rId5"/>
    <p:sldId id="262" r:id="rId6"/>
    <p:sldId id="265" r:id="rId7"/>
    <p:sldId id="275" r:id="rId8"/>
    <p:sldId id="274" r:id="rId9"/>
    <p:sldId id="276" r:id="rId10"/>
  </p:sldIdLst>
  <p:sldSz cx="9144000" cy="6858000" type="screen4x3"/>
  <p:notesSz cx="6888163" cy="100203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ส่วนเริ่มต้น" id="{02152673-30E0-4588-BF6A-79AFB25671DF}">
          <p14:sldIdLst>
            <p14:sldId id="271"/>
            <p14:sldId id="270"/>
            <p14:sldId id="268"/>
            <p14:sldId id="262"/>
            <p14:sldId id="265"/>
            <p14:sldId id="275"/>
            <p14:sldId id="274"/>
            <p14:sldId id="2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E4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05" autoAdjust="0"/>
    <p:restoredTop sz="94543" autoAdjust="0"/>
  </p:normalViewPr>
  <p:slideViewPr>
    <p:cSldViewPr>
      <p:cViewPr>
        <p:scale>
          <a:sx n="70" d="100"/>
          <a:sy n="70" d="100"/>
        </p:scale>
        <p:origin x="-1148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5341859734447075"/>
          <c:y val="5.2752179582385587E-2"/>
          <c:w val="0.72750717029936474"/>
          <c:h val="0.65465112228826872"/>
        </c:manualLayout>
      </c:layout>
      <c:lineChart>
        <c:grouping val="standard"/>
        <c:varyColors val="0"/>
        <c:ser>
          <c:idx val="0"/>
          <c:order val="0"/>
          <c:tx>
            <c:strRef>
              <c:f>HIV!$B$1</c:f>
              <c:strCache>
                <c:ptCount val="1"/>
                <c:pt idx="0">
                  <c:v>อัตราการขาดยาต้านไวรัส</c:v>
                </c:pt>
              </c:strCache>
            </c:strRef>
          </c:tx>
          <c:dLbls>
            <c:dLbl>
              <c:idx val="1"/>
              <c:layout>
                <c:manualLayout>
                  <c:x val="-1.6829120686394901E-3"/>
                  <c:y val="-2.7847782994871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HIV!$A$2:$A$6</c:f>
              <c:strCache>
                <c:ptCount val="5"/>
                <c:pt idx="0">
                  <c:v>2563</c:v>
                </c:pt>
                <c:pt idx="1">
                  <c:v>2564</c:v>
                </c:pt>
                <c:pt idx="2">
                  <c:v>2565</c:v>
                </c:pt>
                <c:pt idx="3">
                  <c:v>2566</c:v>
                </c:pt>
                <c:pt idx="4">
                  <c:v>2567</c:v>
                </c:pt>
              </c:strCache>
            </c:strRef>
          </c:cat>
          <c:val>
            <c:numRef>
              <c:f>HIV!$B$2:$B$6</c:f>
              <c:numCache>
                <c:formatCode>0.00</c:formatCode>
                <c:ptCount val="5"/>
                <c:pt idx="0" formatCode="General">
                  <c:v>2.5</c:v>
                </c:pt>
                <c:pt idx="1">
                  <c:v>0.61</c:v>
                </c:pt>
                <c:pt idx="2" formatCode="General">
                  <c:v>0.31</c:v>
                </c:pt>
                <c:pt idx="3">
                  <c:v>1.52</c:v>
                </c:pt>
                <c:pt idx="4">
                  <c:v>1.56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HIV!$C$1</c:f>
              <c:strCache>
                <c:ptCount val="1"/>
                <c:pt idx="0">
                  <c:v>Mean</c:v>
                </c:pt>
              </c:strCache>
            </c:strRef>
          </c:tx>
          <c:cat>
            <c:strRef>
              <c:f>HIV!$A$2:$A$6</c:f>
              <c:strCache>
                <c:ptCount val="5"/>
                <c:pt idx="0">
                  <c:v>2563</c:v>
                </c:pt>
                <c:pt idx="1">
                  <c:v>2564</c:v>
                </c:pt>
                <c:pt idx="2">
                  <c:v>2565</c:v>
                </c:pt>
                <c:pt idx="3">
                  <c:v>2566</c:v>
                </c:pt>
                <c:pt idx="4">
                  <c:v>2567</c:v>
                </c:pt>
              </c:strCache>
            </c:strRef>
          </c:cat>
          <c:val>
            <c:numRef>
              <c:f>HIV!$C$2:$C$6</c:f>
              <c:numCache>
                <c:formatCode>0.00</c:formatCode>
                <c:ptCount val="5"/>
                <c:pt idx="0">
                  <c:v>1.24</c:v>
                </c:pt>
                <c:pt idx="1">
                  <c:v>1.24</c:v>
                </c:pt>
                <c:pt idx="2">
                  <c:v>1.24</c:v>
                </c:pt>
                <c:pt idx="3">
                  <c:v>1.24</c:v>
                </c:pt>
                <c:pt idx="4">
                  <c:v>1.24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HIV!$D$1</c:f>
              <c:strCache>
                <c:ptCount val="1"/>
                <c:pt idx="0">
                  <c:v>LCL</c:v>
                </c:pt>
              </c:strCache>
            </c:strRef>
          </c:tx>
          <c:cat>
            <c:strRef>
              <c:f>HIV!$A$2:$A$6</c:f>
              <c:strCache>
                <c:ptCount val="5"/>
                <c:pt idx="0">
                  <c:v>2563</c:v>
                </c:pt>
                <c:pt idx="1">
                  <c:v>2564</c:v>
                </c:pt>
                <c:pt idx="2">
                  <c:v>2565</c:v>
                </c:pt>
                <c:pt idx="3">
                  <c:v>2566</c:v>
                </c:pt>
                <c:pt idx="4">
                  <c:v>2567</c:v>
                </c:pt>
              </c:strCache>
            </c:strRef>
          </c:cat>
          <c:val>
            <c:numRef>
              <c:f>HIV!$D$2:$D$6</c:f>
              <c:numCache>
                <c:formatCode>General</c:formatCode>
                <c:ptCount val="5"/>
                <c:pt idx="0">
                  <c:v>-0.74</c:v>
                </c:pt>
                <c:pt idx="1">
                  <c:v>-0.74</c:v>
                </c:pt>
                <c:pt idx="2">
                  <c:v>-0.74</c:v>
                </c:pt>
                <c:pt idx="3">
                  <c:v>-0.74</c:v>
                </c:pt>
                <c:pt idx="4">
                  <c:v>-0.74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HIV!$E$1</c:f>
              <c:strCache>
                <c:ptCount val="1"/>
                <c:pt idx="0">
                  <c:v>UCL</c:v>
                </c:pt>
              </c:strCache>
            </c:strRef>
          </c:tx>
          <c:cat>
            <c:strRef>
              <c:f>HIV!$A$2:$A$6</c:f>
              <c:strCache>
                <c:ptCount val="5"/>
                <c:pt idx="0">
                  <c:v>2563</c:v>
                </c:pt>
                <c:pt idx="1">
                  <c:v>2564</c:v>
                </c:pt>
                <c:pt idx="2">
                  <c:v>2565</c:v>
                </c:pt>
                <c:pt idx="3">
                  <c:v>2566</c:v>
                </c:pt>
                <c:pt idx="4">
                  <c:v>2567</c:v>
                </c:pt>
              </c:strCache>
            </c:strRef>
          </c:cat>
          <c:val>
            <c:numRef>
              <c:f>HIV!$E$2:$E$6</c:f>
              <c:numCache>
                <c:formatCode>General</c:formatCode>
                <c:ptCount val="5"/>
                <c:pt idx="0">
                  <c:v>3.22</c:v>
                </c:pt>
                <c:pt idx="1">
                  <c:v>3.22</c:v>
                </c:pt>
                <c:pt idx="2">
                  <c:v>3.22</c:v>
                </c:pt>
                <c:pt idx="3">
                  <c:v>3.22</c:v>
                </c:pt>
                <c:pt idx="4">
                  <c:v>3.22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5106688"/>
        <c:axId val="215108224"/>
      </c:lineChart>
      <c:catAx>
        <c:axId val="215106688"/>
        <c:scaling>
          <c:orientation val="minMax"/>
        </c:scaling>
        <c:delete val="0"/>
        <c:axPos val="b"/>
        <c:majorTickMark val="none"/>
        <c:minorTickMark val="none"/>
        <c:tickLblPos val="nextTo"/>
        <c:crossAx val="215108224"/>
        <c:crosses val="autoZero"/>
        <c:auto val="1"/>
        <c:lblAlgn val="ctr"/>
        <c:lblOffset val="100"/>
        <c:noMultiLvlLbl val="0"/>
      </c:catAx>
      <c:valAx>
        <c:axId val="21510822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th-TH"/>
                  <a:t>ร้อยละ</a:t>
                </a:r>
              </a:p>
            </c:rich>
          </c:tx>
          <c:layout>
            <c:manualLayout>
              <c:xMode val="edge"/>
              <c:yMode val="edge"/>
              <c:x val="0.1162514827995255"/>
              <c:y val="0.33981475873208156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21510668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627100340317298"/>
          <c:y val="2.5030164607033327E-2"/>
          <c:w val="0.72750717029936474"/>
          <c:h val="0.65465112228826872"/>
        </c:manualLayout>
      </c:layout>
      <c:lineChart>
        <c:grouping val="standard"/>
        <c:varyColors val="0"/>
        <c:ser>
          <c:idx val="0"/>
          <c:order val="0"/>
          <c:tx>
            <c:strRef>
              <c:f>HIV!$B$1</c:f>
              <c:strCache>
                <c:ptCount val="1"/>
                <c:pt idx="0">
                  <c:v>อัตราการดื้อยาต้านไวรัส (VL &gt; 1,000)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HIV!$A$2:$A$6</c:f>
              <c:strCache>
                <c:ptCount val="5"/>
                <c:pt idx="0">
                  <c:v>2563</c:v>
                </c:pt>
                <c:pt idx="1">
                  <c:v>2564</c:v>
                </c:pt>
                <c:pt idx="2">
                  <c:v>2565</c:v>
                </c:pt>
                <c:pt idx="3">
                  <c:v>2566</c:v>
                </c:pt>
                <c:pt idx="4">
                  <c:v>2567</c:v>
                </c:pt>
              </c:strCache>
            </c:strRef>
          </c:cat>
          <c:val>
            <c:numRef>
              <c:f>HIV!$B$2:$B$6</c:f>
              <c:numCache>
                <c:formatCode>0.00</c:formatCode>
                <c:ptCount val="5"/>
                <c:pt idx="0" formatCode="General">
                  <c:v>1.37</c:v>
                </c:pt>
                <c:pt idx="1">
                  <c:v>1.28</c:v>
                </c:pt>
                <c:pt idx="2" formatCode="General">
                  <c:v>2.56</c:v>
                </c:pt>
                <c:pt idx="3" formatCode="General">
                  <c:v>1.99</c:v>
                </c:pt>
                <c:pt idx="4" formatCode="General">
                  <c:v>1.71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HIV!$C$1</c:f>
              <c:strCache>
                <c:ptCount val="1"/>
                <c:pt idx="0">
                  <c:v>Mean</c:v>
                </c:pt>
              </c:strCache>
            </c:strRef>
          </c:tx>
          <c:cat>
            <c:strRef>
              <c:f>HIV!$A$2:$A$6</c:f>
              <c:strCache>
                <c:ptCount val="5"/>
                <c:pt idx="0">
                  <c:v>2563</c:v>
                </c:pt>
                <c:pt idx="1">
                  <c:v>2564</c:v>
                </c:pt>
                <c:pt idx="2">
                  <c:v>2565</c:v>
                </c:pt>
                <c:pt idx="3">
                  <c:v>2566</c:v>
                </c:pt>
                <c:pt idx="4">
                  <c:v>2567</c:v>
                </c:pt>
              </c:strCache>
            </c:strRef>
          </c:cat>
          <c:val>
            <c:numRef>
              <c:f>HIV!$C$2:$C$6</c:f>
              <c:numCache>
                <c:formatCode>0.00</c:formatCode>
                <c:ptCount val="5"/>
                <c:pt idx="0">
                  <c:v>1.8</c:v>
                </c:pt>
                <c:pt idx="1">
                  <c:v>1.8</c:v>
                </c:pt>
                <c:pt idx="2">
                  <c:v>1.8</c:v>
                </c:pt>
                <c:pt idx="3">
                  <c:v>1.8</c:v>
                </c:pt>
                <c:pt idx="4">
                  <c:v>1.8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HIV!$D$1</c:f>
              <c:strCache>
                <c:ptCount val="1"/>
                <c:pt idx="0">
                  <c:v>LCL</c:v>
                </c:pt>
              </c:strCache>
            </c:strRef>
          </c:tx>
          <c:cat>
            <c:strRef>
              <c:f>HIV!$A$2:$A$6</c:f>
              <c:strCache>
                <c:ptCount val="5"/>
                <c:pt idx="0">
                  <c:v>2563</c:v>
                </c:pt>
                <c:pt idx="1">
                  <c:v>2564</c:v>
                </c:pt>
                <c:pt idx="2">
                  <c:v>2565</c:v>
                </c:pt>
                <c:pt idx="3">
                  <c:v>2566</c:v>
                </c:pt>
                <c:pt idx="4">
                  <c:v>2567</c:v>
                </c:pt>
              </c:strCache>
            </c:strRef>
          </c:cat>
          <c:val>
            <c:numRef>
              <c:f>HIV!$D$2:$D$6</c:f>
              <c:numCache>
                <c:formatCode>General</c:formatCode>
                <c:ptCount val="5"/>
                <c:pt idx="0">
                  <c:v>0.61</c:v>
                </c:pt>
                <c:pt idx="1">
                  <c:v>0.61</c:v>
                </c:pt>
                <c:pt idx="2">
                  <c:v>0.61</c:v>
                </c:pt>
                <c:pt idx="3">
                  <c:v>0.61</c:v>
                </c:pt>
                <c:pt idx="4">
                  <c:v>0.61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HIV!$E$1</c:f>
              <c:strCache>
                <c:ptCount val="1"/>
                <c:pt idx="0">
                  <c:v>UCL</c:v>
                </c:pt>
              </c:strCache>
            </c:strRef>
          </c:tx>
          <c:cat>
            <c:strRef>
              <c:f>HIV!$A$2:$A$6</c:f>
              <c:strCache>
                <c:ptCount val="5"/>
                <c:pt idx="0">
                  <c:v>2563</c:v>
                </c:pt>
                <c:pt idx="1">
                  <c:v>2564</c:v>
                </c:pt>
                <c:pt idx="2">
                  <c:v>2565</c:v>
                </c:pt>
                <c:pt idx="3">
                  <c:v>2566</c:v>
                </c:pt>
                <c:pt idx="4">
                  <c:v>2567</c:v>
                </c:pt>
              </c:strCache>
            </c:strRef>
          </c:cat>
          <c:val>
            <c:numRef>
              <c:f>HIV!$E$2:$E$6</c:f>
              <c:numCache>
                <c:formatCode>0.00</c:formatCode>
                <c:ptCount val="5"/>
                <c:pt idx="0">
                  <c:v>2.99</c:v>
                </c:pt>
                <c:pt idx="1">
                  <c:v>2.99</c:v>
                </c:pt>
                <c:pt idx="2">
                  <c:v>2.99</c:v>
                </c:pt>
                <c:pt idx="3">
                  <c:v>2.99</c:v>
                </c:pt>
                <c:pt idx="4">
                  <c:v>2.99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2802048"/>
        <c:axId val="132803584"/>
      </c:lineChart>
      <c:catAx>
        <c:axId val="132802048"/>
        <c:scaling>
          <c:orientation val="minMax"/>
        </c:scaling>
        <c:delete val="0"/>
        <c:axPos val="b"/>
        <c:majorTickMark val="none"/>
        <c:minorTickMark val="none"/>
        <c:tickLblPos val="nextTo"/>
        <c:crossAx val="132803584"/>
        <c:crosses val="autoZero"/>
        <c:auto val="1"/>
        <c:lblAlgn val="ctr"/>
        <c:lblOffset val="100"/>
        <c:noMultiLvlLbl val="0"/>
      </c:catAx>
      <c:valAx>
        <c:axId val="13280358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th-TH"/>
                  <a:t>ร้อยละ</a:t>
                </a:r>
              </a:p>
            </c:rich>
          </c:tx>
          <c:layout>
            <c:manualLayout>
              <c:xMode val="edge"/>
              <c:yMode val="edge"/>
              <c:x val="0.1162514827995255"/>
              <c:y val="0.33981475873208156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3280204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84870" cy="501015"/>
          </a:xfrm>
          <a:prstGeom prst="rect">
            <a:avLst/>
          </a:prstGeom>
        </p:spPr>
        <p:txBody>
          <a:bodyPr vert="horz" lIns="92430" tIns="46215" rIns="92430" bIns="46215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01701" y="2"/>
            <a:ext cx="2984870" cy="501015"/>
          </a:xfrm>
          <a:prstGeom prst="rect">
            <a:avLst/>
          </a:prstGeom>
        </p:spPr>
        <p:txBody>
          <a:bodyPr vert="horz" lIns="92430" tIns="46215" rIns="92430" bIns="46215" rtlCol="0"/>
          <a:lstStyle>
            <a:lvl1pPr algn="r">
              <a:defRPr sz="1200"/>
            </a:lvl1pPr>
          </a:lstStyle>
          <a:p>
            <a:fld id="{0F926FD7-4A9E-480F-82C8-BECCCE4A4A04}" type="datetimeFigureOut">
              <a:rPr lang="th-TH" smtClean="0"/>
              <a:t>31/05/67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0" tIns="46215" rIns="92430" bIns="46215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8818" y="4759644"/>
            <a:ext cx="5510530" cy="4509135"/>
          </a:xfrm>
          <a:prstGeom prst="rect">
            <a:avLst/>
          </a:prstGeom>
        </p:spPr>
        <p:txBody>
          <a:bodyPr vert="horz" lIns="92430" tIns="46215" rIns="92430" bIns="46215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1" y="9517548"/>
            <a:ext cx="2984870" cy="501015"/>
          </a:xfrm>
          <a:prstGeom prst="rect">
            <a:avLst/>
          </a:prstGeom>
        </p:spPr>
        <p:txBody>
          <a:bodyPr vert="horz" lIns="92430" tIns="46215" rIns="92430" bIns="46215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901701" y="9517548"/>
            <a:ext cx="2984870" cy="501015"/>
          </a:xfrm>
          <a:prstGeom prst="rect">
            <a:avLst/>
          </a:prstGeom>
        </p:spPr>
        <p:txBody>
          <a:bodyPr vert="horz" lIns="92430" tIns="46215" rIns="92430" bIns="46215" rtlCol="0" anchor="b"/>
          <a:lstStyle>
            <a:lvl1pPr algn="r">
              <a:defRPr sz="1200"/>
            </a:lvl1pPr>
          </a:lstStyle>
          <a:p>
            <a:fld id="{F1CD3CC4-C76B-461D-A0C1-6C2A1F8769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1368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D3CC4-C76B-461D-A0C1-6C2A1F876936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37918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D3CC4-C76B-461D-A0C1-6C2A1F876936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78980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D3CC4-C76B-461D-A0C1-6C2A1F876936}" type="slidenum">
              <a:rPr lang="th-TH" smtClean="0">
                <a:solidFill>
                  <a:prstClr val="black"/>
                </a:solidFill>
              </a:rPr>
              <a:pPr/>
              <a:t>7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980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682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760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9889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611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8043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249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91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2170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3817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844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142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778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0678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00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986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343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570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167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611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666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333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409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688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45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36941" y="480591"/>
            <a:ext cx="5875646" cy="500137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th-TH" alt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เป้าหมาย ปัจจัยขับเคลื่อน ตัวชี้วัด การดูแลผู้ป่วย </a:t>
            </a:r>
            <a:r>
              <a:rPr lang="en-US" alt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HIV</a:t>
            </a:r>
            <a:endParaRPr lang="en-US" altLang="en-US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5125" y="2293421"/>
            <a:ext cx="1279358" cy="83099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เป้าหมาย                          </a:t>
            </a:r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ลดอัตราการขาดยาต้าน</a:t>
            </a:r>
            <a:r>
              <a:rPr lang="th-TH" sz="1600" dirty="0" err="1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ไวรัส</a:t>
            </a:r>
            <a:endParaRPr lang="en-US" sz="1200" dirty="0">
              <a:solidFill>
                <a:prstClr val="black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39250" y="1448777"/>
            <a:ext cx="1824838" cy="73866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ผู้ป่วยปฏิเสธการกินยา</a:t>
            </a:r>
          </a:p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มารับยาไม่สะดวก</a:t>
            </a:r>
          </a:p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ใช้สารเสพติด</a:t>
            </a:r>
            <a:endParaRPr lang="th-TH" sz="1400" dirty="0">
              <a:solidFill>
                <a:prstClr val="black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40781" y="1012666"/>
            <a:ext cx="8563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Purpose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044619" y="1012666"/>
            <a:ext cx="17352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Primary Drivers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735428" y="1008855"/>
            <a:ext cx="1958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Secondary Drivers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194796" y="1008855"/>
            <a:ext cx="22797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Interventions/Change Idea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80295" y="1447616"/>
            <a:ext cx="1185628" cy="738664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ผู้ป่วยหยุดยาเอง</a:t>
            </a:r>
          </a:p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ผู้ป่วยเข้าถึงยายาก</a:t>
            </a:r>
            <a:endParaRPr lang="en-US" sz="1400" dirty="0">
              <a:solidFill>
                <a:prstClr val="black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28042" y="2492896"/>
            <a:ext cx="1836046" cy="116955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ผู้พิการทางสายตา/ไม่มีผู้ดูแล</a:t>
            </a:r>
          </a:p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มารับยาไม่สะดวก</a:t>
            </a:r>
          </a:p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ไม่มีเงินค่ารถ</a:t>
            </a:r>
          </a:p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กลัวการตีตรา/รังเกียจ/เลิกจ้าง</a:t>
            </a:r>
          </a:p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อยู่ต่างจังหวัด</a:t>
            </a:r>
            <a:endParaRPr lang="th-TH" sz="1400" dirty="0">
              <a:solidFill>
                <a:prstClr val="black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24128" y="1466200"/>
            <a:ext cx="2982069" cy="73866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</a:t>
            </a:r>
            <a:r>
              <a:rPr lang="en-US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HIV CO</a:t>
            </a:r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โทรสอบถามเหตุผลและเพิ่มช่องทางให้รับยาสะดวกในวันทำการ โดยโทรนัดหมายล่วงหน้า</a:t>
            </a:r>
          </a:p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แนะนำญาติพามาบำบัดฟื้นฟูและเริ่มยาใหม่เมื่อพร้อม</a:t>
            </a:r>
            <a:endParaRPr lang="th-TH" sz="1400" dirty="0">
              <a:solidFill>
                <a:prstClr val="black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19" name="ตัวเชื่อมต่อตรง 18"/>
          <p:cNvCxnSpPr/>
          <p:nvPr/>
        </p:nvCxnSpPr>
        <p:spPr>
          <a:xfrm flipV="1">
            <a:off x="3280991" y="1812012"/>
            <a:ext cx="273087" cy="1"/>
          </a:xfrm>
          <a:prstGeom prst="line">
            <a:avLst/>
          </a:prstGeom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724129" y="4892910"/>
            <a:ext cx="2982068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ประสาน </a:t>
            </a:r>
            <a:r>
              <a:rPr lang="th-TH" sz="1400" dirty="0" err="1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จนท</a:t>
            </a:r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. รพ.สต. ติดตาม</a:t>
            </a:r>
          </a:p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ขอเบอร์โทรญาติ/เพื่อนร่วมงาน</a:t>
            </a:r>
            <a:endParaRPr lang="th-TH" sz="1400" dirty="0">
              <a:solidFill>
                <a:prstClr val="black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097361" y="3913892"/>
            <a:ext cx="1151495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ย้ายที่อยู่/เปลี่ยนงาน</a:t>
            </a:r>
          </a:p>
        </p:txBody>
      </p:sp>
      <p:cxnSp>
        <p:nvCxnSpPr>
          <p:cNvPr id="9" name="ลูกศรเชื่อมต่อแบบตรง 8"/>
          <p:cNvCxnSpPr/>
          <p:nvPr/>
        </p:nvCxnSpPr>
        <p:spPr>
          <a:xfrm flipH="1">
            <a:off x="5375609" y="1825729"/>
            <a:ext cx="348519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5" name="ลูกศรเชื่อมต่อแบบตรง 44"/>
          <p:cNvCxnSpPr/>
          <p:nvPr/>
        </p:nvCxnSpPr>
        <p:spPr>
          <a:xfrm flipH="1">
            <a:off x="5364088" y="5085184"/>
            <a:ext cx="316607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8" name="ตัวเชื่อมต่อตรง 57"/>
          <p:cNvCxnSpPr/>
          <p:nvPr/>
        </p:nvCxnSpPr>
        <p:spPr>
          <a:xfrm flipH="1" flipV="1">
            <a:off x="1929147" y="1772815"/>
            <a:ext cx="128987" cy="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0" name="ตัวเชื่อมต่อตรง 59"/>
          <p:cNvCxnSpPr/>
          <p:nvPr/>
        </p:nvCxnSpPr>
        <p:spPr>
          <a:xfrm flipH="1">
            <a:off x="1915632" y="1772816"/>
            <a:ext cx="13515" cy="343727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7" name="ตัวเชื่อมต่อตรง 66"/>
          <p:cNvCxnSpPr/>
          <p:nvPr/>
        </p:nvCxnSpPr>
        <p:spPr>
          <a:xfrm flipH="1" flipV="1">
            <a:off x="1926593" y="4117984"/>
            <a:ext cx="128987" cy="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8" name="ตัวเชื่อมต่อตรง 67"/>
          <p:cNvCxnSpPr/>
          <p:nvPr/>
        </p:nvCxnSpPr>
        <p:spPr>
          <a:xfrm flipV="1">
            <a:off x="1654072" y="2692369"/>
            <a:ext cx="251149" cy="1"/>
          </a:xfrm>
          <a:prstGeom prst="line">
            <a:avLst/>
          </a:prstGeom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ตัวเชื่อมต่อตรง 27"/>
          <p:cNvCxnSpPr/>
          <p:nvPr/>
        </p:nvCxnSpPr>
        <p:spPr>
          <a:xfrm flipV="1">
            <a:off x="3251473" y="4163825"/>
            <a:ext cx="273087" cy="1"/>
          </a:xfrm>
          <a:prstGeom prst="line">
            <a:avLst/>
          </a:prstGeom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067298" y="4742567"/>
            <a:ext cx="1151495" cy="954107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ติดต่อไม่ได้ทางโทรศัพท์</a:t>
            </a:r>
          </a:p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ตามในพื้นที่ไม่พบตัวผู้ป่วย</a:t>
            </a:r>
            <a:endParaRPr lang="en-US" sz="1400" dirty="0">
              <a:solidFill>
                <a:prstClr val="black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535313" y="4707141"/>
            <a:ext cx="1828775" cy="954107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เปลี่ยนเบอร์โทรศัพท์</a:t>
            </a:r>
          </a:p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ย้ายออกจากพื้นที่</a:t>
            </a:r>
          </a:p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ผู้ป่วยไม่มีโทรศัพท์</a:t>
            </a:r>
          </a:p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ไม่มีญาติ  มาทำงานชั่วคราว</a:t>
            </a:r>
            <a:endParaRPr lang="en-US" sz="1400" dirty="0">
              <a:solidFill>
                <a:prstClr val="black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24128" y="3933056"/>
            <a:ext cx="2982069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แจ้งเรื่องสิทธิการรักษา/ด้วยยาต้าน ย้ายสิทธิ ไปรักษา</a:t>
            </a:r>
          </a:p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รพ.อื่นที่สะดวก</a:t>
            </a:r>
            <a:endParaRPr lang="th-TH" sz="1400" dirty="0">
              <a:solidFill>
                <a:prstClr val="black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52" name="ตัวเชื่อมต่อตรง 51"/>
          <p:cNvCxnSpPr/>
          <p:nvPr/>
        </p:nvCxnSpPr>
        <p:spPr>
          <a:xfrm flipH="1" flipV="1">
            <a:off x="1917752" y="5229200"/>
            <a:ext cx="128987" cy="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3" name="ลูกศรเชื่อมต่อแบบตรง 52"/>
          <p:cNvCxnSpPr/>
          <p:nvPr/>
        </p:nvCxnSpPr>
        <p:spPr>
          <a:xfrm flipH="1">
            <a:off x="5392663" y="4149080"/>
            <a:ext cx="288032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6" name="ลูกศรเชื่อมต่อแบบตรง 55"/>
          <p:cNvCxnSpPr/>
          <p:nvPr/>
        </p:nvCxnSpPr>
        <p:spPr>
          <a:xfrm flipH="1">
            <a:off x="3252106" y="5217325"/>
            <a:ext cx="288032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7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 smtClean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พ.ค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59" name="กล่องข้อความ 2"/>
          <p:cNvSpPr txBox="1">
            <a:spLocks noChangeArrowheads="1"/>
          </p:cNvSpPr>
          <p:nvPr/>
        </p:nvSpPr>
        <p:spPr bwMode="auto">
          <a:xfrm>
            <a:off x="8316416" y="6423290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1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088655" y="2845188"/>
            <a:ext cx="1151495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กลุ่มผู้ป่วยที่เข้าถึงยายาก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88598" y="3172907"/>
            <a:ext cx="1279358" cy="1569660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</a:t>
            </a:r>
            <a:r>
              <a:rPr lang="th-TH" sz="1600" b="1" dirty="0" smtClean="0">
                <a:solidFill>
                  <a:srgbClr val="FF0000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                         </a:t>
            </a:r>
            <a:r>
              <a:rPr lang="th-TH" sz="1600" dirty="0" smtClean="0">
                <a:solidFill>
                  <a:srgbClr val="FF0000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อัตราการขาดยาน้อยกว่าร้อยละ 5</a:t>
            </a:r>
          </a:p>
          <a:p>
            <a:r>
              <a:rPr lang="th-TH" sz="1600" dirty="0" smtClean="0">
                <a:solidFill>
                  <a:srgbClr val="FF0000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อัตราการดื้อยาต้าน</a:t>
            </a:r>
            <a:r>
              <a:rPr lang="th-TH" sz="1600" dirty="0" err="1" smtClean="0">
                <a:solidFill>
                  <a:srgbClr val="FF0000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ไวรัส</a:t>
            </a:r>
            <a:r>
              <a:rPr lang="th-TH" sz="1600" dirty="0" smtClean="0">
                <a:solidFill>
                  <a:srgbClr val="FF0000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น้อยกว่าร้อยละ 5</a:t>
            </a:r>
            <a:endParaRPr lang="en-US" sz="1200" dirty="0">
              <a:solidFill>
                <a:srgbClr val="FF0000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28042" y="3904600"/>
            <a:ext cx="1847567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ลางานไม่ได้/ทำงานต่างประเทศ</a:t>
            </a:r>
          </a:p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ติดธุระสำคัญ</a:t>
            </a:r>
            <a:endParaRPr lang="th-TH" sz="1400" dirty="0">
              <a:solidFill>
                <a:prstClr val="black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38" name="ตัวเชื่อมต่อตรง 37"/>
          <p:cNvCxnSpPr/>
          <p:nvPr/>
        </p:nvCxnSpPr>
        <p:spPr>
          <a:xfrm flipV="1">
            <a:off x="3262226" y="3080376"/>
            <a:ext cx="273087" cy="1"/>
          </a:xfrm>
          <a:prstGeom prst="line">
            <a:avLst/>
          </a:prstGeom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24128" y="2504312"/>
            <a:ext cx="3002523" cy="116955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เจ้าหน้าที่ รพ.สต. รับยาให้</a:t>
            </a:r>
          </a:p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เปิดช่องทางให้รับยาได้ทุกวันทำการโดยการโทรนัด</a:t>
            </a:r>
          </a:p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เตรียมยาฝากไว้ที่ห้องยาฉุกเฉินให้มารับในเวลาที่สะดวก</a:t>
            </a:r>
          </a:p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ส่งยาทางไปรษณีย์</a:t>
            </a:r>
          </a:p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- ให้ยา  อะไหล่ 3 ชุด</a:t>
            </a:r>
            <a:endParaRPr lang="th-TH" sz="1400" dirty="0">
              <a:solidFill>
                <a:prstClr val="black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42" name="ลูกศรเชื่อมต่อแบบตรง 41"/>
          <p:cNvCxnSpPr/>
          <p:nvPr/>
        </p:nvCxnSpPr>
        <p:spPr>
          <a:xfrm flipH="1">
            <a:off x="5375609" y="2981365"/>
            <a:ext cx="348519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3" name="ตัวเชื่อมต่อตรง 42"/>
          <p:cNvCxnSpPr/>
          <p:nvPr/>
        </p:nvCxnSpPr>
        <p:spPr>
          <a:xfrm flipH="1" flipV="1">
            <a:off x="1938311" y="3118077"/>
            <a:ext cx="128987" cy="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589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104833" y="129444"/>
            <a:ext cx="5139869" cy="500137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alt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Flowchart </a:t>
            </a:r>
            <a:r>
              <a:rPr lang="th-TH" alt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ของการดูแลผู้ป่วย</a:t>
            </a:r>
            <a:r>
              <a:rPr lang="th-TH" alt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โรค</a:t>
            </a:r>
            <a:r>
              <a:rPr lang="en-US" alt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HIV</a:t>
            </a:r>
            <a:endParaRPr lang="en-US" altLang="en-US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8" name="วงรี 57"/>
          <p:cNvSpPr/>
          <p:nvPr/>
        </p:nvSpPr>
        <p:spPr>
          <a:xfrm>
            <a:off x="3779912" y="645999"/>
            <a:ext cx="2736304" cy="42782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1600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มีความเสี่ยงต่อการติดเชื้อ </a:t>
            </a:r>
            <a:r>
              <a:rPr lang="en-US" sz="1600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HIV</a:t>
            </a:r>
            <a:endParaRPr lang="th-TH" sz="1600" dirty="0">
              <a:solidFill>
                <a:schemeClr val="tx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59" name="สี่เหลี่ยมผืนผ้า 58"/>
          <p:cNvSpPr/>
          <p:nvPr/>
        </p:nvSpPr>
        <p:spPr>
          <a:xfrm>
            <a:off x="3923928" y="1216025"/>
            <a:ext cx="2592288" cy="4016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LR, OPD,ER,IPD,</a:t>
            </a:r>
            <a:r>
              <a:rPr lang="th-TH" sz="1600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PCC </a:t>
            </a:r>
            <a:r>
              <a:rPr lang="en-US" sz="160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counseling </a:t>
            </a:r>
            <a:endParaRPr lang="th-TH" sz="1600" dirty="0">
              <a:solidFill>
                <a:schemeClr val="tx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62" name="สี่เหลี่ยมผืนผ้า 61"/>
          <p:cNvSpPr/>
          <p:nvPr/>
        </p:nvSpPr>
        <p:spPr>
          <a:xfrm>
            <a:off x="4937993" y="2472507"/>
            <a:ext cx="1146175" cy="4524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Positive</a:t>
            </a:r>
            <a:endParaRPr lang="th-TH" sz="16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63" name="สี่เหลี่ยมผืนผ้า 62"/>
          <p:cNvSpPr/>
          <p:nvPr/>
        </p:nvSpPr>
        <p:spPr>
          <a:xfrm>
            <a:off x="4628112" y="2996952"/>
            <a:ext cx="1177549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ส่ง</a:t>
            </a:r>
            <a:r>
              <a:rPr lang="en-US" sz="1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HIV  Co</a:t>
            </a:r>
            <a:endParaRPr lang="th-TH" sz="16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64" name="สี่เหลี่ยมผืนผ้า 63"/>
          <p:cNvSpPr/>
          <p:nvPr/>
        </p:nvSpPr>
        <p:spPr>
          <a:xfrm>
            <a:off x="5220072" y="4314650"/>
            <a:ext cx="3534743" cy="9906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th-TH" sz="1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-  นัดรับยาทุก 3-4 เดือน  </a:t>
            </a:r>
            <a:endParaRPr lang="th-TH" sz="16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eaLnBrk="1" hangingPunct="1">
              <a:defRPr/>
            </a:pPr>
            <a:r>
              <a:rPr lang="th-TH" sz="1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-  ให้ความรู้วันรับยาต้าน </a:t>
            </a:r>
          </a:p>
          <a:p>
            <a:pPr eaLnBrk="1" hangingPunct="1">
              <a:defRPr/>
            </a:pPr>
            <a:r>
              <a:rPr lang="th-TH" sz="1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-  นัดตรวจติดตาม</a:t>
            </a:r>
            <a:r>
              <a:rPr lang="en-US" sz="1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VL, CD4</a:t>
            </a:r>
            <a:r>
              <a:rPr lang="th-TH" sz="1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, </a:t>
            </a:r>
            <a:r>
              <a:rPr lang="en-US" sz="1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Blood </a:t>
            </a:r>
            <a:r>
              <a:rPr lang="en-US" sz="16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chem</a:t>
            </a:r>
            <a:r>
              <a:rPr lang="en-US" sz="1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, DR </a:t>
            </a:r>
            <a:r>
              <a:rPr lang="th-TH" sz="1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ตามเกณฑ์</a:t>
            </a:r>
            <a:endParaRPr lang="th-TH" sz="16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65" name="สี่เหลี่ยมผืนผ้า 64"/>
          <p:cNvSpPr/>
          <p:nvPr/>
        </p:nvSpPr>
        <p:spPr>
          <a:xfrm>
            <a:off x="971600" y="4314650"/>
            <a:ext cx="3528392" cy="9865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th-TH" sz="1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- เตรียมการรักษา (เจาะ</a:t>
            </a:r>
            <a:r>
              <a:rPr lang="en-US" sz="1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Lab blood </a:t>
            </a:r>
            <a:r>
              <a:rPr lang="en-US" sz="16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chem</a:t>
            </a:r>
            <a:r>
              <a:rPr lang="en-US" sz="1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, CD4, </a:t>
            </a:r>
            <a:r>
              <a:rPr lang="en-US" sz="16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HBsAg</a:t>
            </a:r>
            <a:r>
              <a:rPr lang="en-US" sz="1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, </a:t>
            </a:r>
          </a:p>
          <a:p>
            <a:pPr eaLnBrk="1" hangingPunct="1">
              <a:defRPr/>
            </a:pPr>
            <a:r>
              <a:rPr lang="en-US" sz="1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Anti HCV, VDRL, X-ray, AFB</a:t>
            </a:r>
            <a:r>
              <a:rPr lang="th-TH" sz="1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  <a:endParaRPr lang="en-US" sz="1600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eaLnBrk="1" hangingPunct="1">
              <a:defRPr/>
            </a:pPr>
            <a:r>
              <a:rPr lang="en-US" sz="1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- </a:t>
            </a:r>
            <a:r>
              <a:rPr lang="th-TH" sz="1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เตรียมความพร้อมของผู้ป่วยและเริ่มยาเร็วที่สุด</a:t>
            </a:r>
            <a:endParaRPr lang="th-TH" sz="16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66" name="สี่เหลี่ยมผืนผ้า 65"/>
          <p:cNvSpPr/>
          <p:nvPr/>
        </p:nvSpPr>
        <p:spPr>
          <a:xfrm>
            <a:off x="1259632" y="5615310"/>
            <a:ext cx="2880320" cy="8079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1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ครั้งแรกนัด 1 เดือน ต่อไปนัด 2-3 เดือน</a:t>
            </a:r>
            <a:endParaRPr lang="th-TH" sz="16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cxnSp>
        <p:nvCxnSpPr>
          <p:cNvPr id="72" name="ตัวเชื่อมต่อตรง 71"/>
          <p:cNvCxnSpPr/>
          <p:nvPr/>
        </p:nvCxnSpPr>
        <p:spPr>
          <a:xfrm>
            <a:off x="5220072" y="1617663"/>
            <a:ext cx="0" cy="1873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แผนผังลําดับงาน: การตัดสินใจ 3"/>
          <p:cNvSpPr/>
          <p:nvPr/>
        </p:nvSpPr>
        <p:spPr>
          <a:xfrm>
            <a:off x="4381575" y="1804988"/>
            <a:ext cx="1702593" cy="718963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400" dirty="0" smtClean="0">
              <a:solidFill>
                <a:schemeClr val="tx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algn="ctr"/>
            <a:r>
              <a:rPr lang="th-TH" sz="1400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ยินยอม</a:t>
            </a:r>
            <a:r>
              <a:rPr lang="th-TH" sz="140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ตรวจเลือด</a:t>
            </a:r>
          </a:p>
          <a:p>
            <a:pPr algn="ctr"/>
            <a:endParaRPr lang="th-TH" sz="1400" dirty="0">
              <a:solidFill>
                <a:schemeClr val="tx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5220072" y="1097765"/>
            <a:ext cx="0" cy="1182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ลูกศรเชื่อมต่อแบบตรง 12"/>
          <p:cNvCxnSpPr/>
          <p:nvPr/>
        </p:nvCxnSpPr>
        <p:spPr>
          <a:xfrm>
            <a:off x="5220073" y="2523951"/>
            <a:ext cx="12798" cy="4730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ตัวเชื่อมต่อหักมุม 39"/>
          <p:cNvCxnSpPr>
            <a:stCxn id="4" idx="1"/>
          </p:cNvCxnSpPr>
          <p:nvPr/>
        </p:nvCxnSpPr>
        <p:spPr>
          <a:xfrm rot="10800000" flipV="1">
            <a:off x="1814495" y="2164470"/>
            <a:ext cx="2567081" cy="15928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0" name="สี่เหลี่ยมผืนผ้า 109"/>
          <p:cNvSpPr/>
          <p:nvPr/>
        </p:nvSpPr>
        <p:spPr>
          <a:xfrm>
            <a:off x="2483768" y="1804988"/>
            <a:ext cx="1146175" cy="4524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Negative</a:t>
            </a:r>
            <a:endParaRPr lang="th-TH" sz="1600" dirty="0">
              <a:solidFill>
                <a:schemeClr val="tx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cxnSp>
        <p:nvCxnSpPr>
          <p:cNvPr id="41" name="ลูกศรเชื่อมต่อแบบตรง 40"/>
          <p:cNvCxnSpPr/>
          <p:nvPr/>
        </p:nvCxnSpPr>
        <p:spPr>
          <a:xfrm>
            <a:off x="2699792" y="5301207"/>
            <a:ext cx="0" cy="2905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สี่เหลี่ยมผืนผ้า 41"/>
          <p:cNvSpPr/>
          <p:nvPr/>
        </p:nvSpPr>
        <p:spPr>
          <a:xfrm>
            <a:off x="2063080" y="3984675"/>
            <a:ext cx="1146175" cy="4524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sz="1600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รายใหม่</a:t>
            </a:r>
            <a:endParaRPr lang="th-TH" sz="1600" dirty="0">
              <a:solidFill>
                <a:schemeClr val="tx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43" name="สี่เหลี่ยมผืนผ้า 42"/>
          <p:cNvSpPr/>
          <p:nvPr/>
        </p:nvSpPr>
        <p:spPr>
          <a:xfrm>
            <a:off x="6447184" y="4005804"/>
            <a:ext cx="1146175" cy="4524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sz="1600" dirty="0" smtClean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รายเก่า</a:t>
            </a:r>
            <a:endParaRPr lang="th-TH" sz="1600" dirty="0">
              <a:solidFill>
                <a:schemeClr val="tx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cxnSp>
        <p:nvCxnSpPr>
          <p:cNvPr id="46" name="ลูกศรเชื่อมต่อแบบตรง 45"/>
          <p:cNvCxnSpPr/>
          <p:nvPr/>
        </p:nvCxnSpPr>
        <p:spPr>
          <a:xfrm>
            <a:off x="2636167" y="3789040"/>
            <a:ext cx="0" cy="2905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ลูกศรเชื่อมต่อแบบตรง 46"/>
          <p:cNvCxnSpPr/>
          <p:nvPr/>
        </p:nvCxnSpPr>
        <p:spPr>
          <a:xfrm>
            <a:off x="6988586" y="3789040"/>
            <a:ext cx="0" cy="3408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ตัวเชื่อมต่อตรง 30"/>
          <p:cNvCxnSpPr/>
          <p:nvPr/>
        </p:nvCxnSpPr>
        <p:spPr>
          <a:xfrm>
            <a:off x="2636167" y="3789040"/>
            <a:ext cx="43524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ลูกศรเชื่อมต่อแบบตรง 51"/>
          <p:cNvCxnSpPr/>
          <p:nvPr/>
        </p:nvCxnSpPr>
        <p:spPr>
          <a:xfrm>
            <a:off x="5232871" y="3501008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ตัวเชื่อมต่อตรง 56"/>
          <p:cNvCxnSpPr/>
          <p:nvPr/>
        </p:nvCxnSpPr>
        <p:spPr>
          <a:xfrm>
            <a:off x="4139952" y="6165304"/>
            <a:ext cx="2948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ลูกศรเชื่อมต่อแบบตรง 59"/>
          <p:cNvCxnSpPr/>
          <p:nvPr/>
        </p:nvCxnSpPr>
        <p:spPr>
          <a:xfrm flipV="1">
            <a:off x="7092280" y="5305291"/>
            <a:ext cx="0" cy="8600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 smtClean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พ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68" name="กล่องข้อความ 2"/>
          <p:cNvSpPr txBox="1">
            <a:spLocks noChangeArrowheads="1"/>
          </p:cNvSpPr>
          <p:nvPr/>
        </p:nvSpPr>
        <p:spPr bwMode="auto">
          <a:xfrm>
            <a:off x="8316416" y="6423290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2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30" name="สี่เหลี่ยมผืนผ้า 29"/>
          <p:cNvSpPr/>
          <p:nvPr/>
        </p:nvSpPr>
        <p:spPr>
          <a:xfrm>
            <a:off x="395536" y="2358678"/>
            <a:ext cx="2880320" cy="8079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lvl="0" algn="ctr">
              <a:defRPr/>
            </a:pPr>
            <a:r>
              <a:rPr lang="th-TH" sz="16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ให้คำแนะนำ ส่งต่อรับบริการที่</a:t>
            </a:r>
            <a:r>
              <a:rPr lang="th-TH" sz="1600" dirty="0" smtClean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เกี่ยวข้อง</a:t>
            </a:r>
          </a:p>
          <a:p>
            <a:pPr lvl="0" algn="ctr">
              <a:defRPr/>
            </a:pPr>
            <a:r>
              <a:rPr lang="th-TH" sz="1600" dirty="0" smtClean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กรณี</a:t>
            </a:r>
            <a:r>
              <a:rPr lang="th-TH" sz="16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อยู่ใน</a:t>
            </a:r>
            <a:r>
              <a:rPr lang="en-US" sz="16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window period </a:t>
            </a:r>
            <a:r>
              <a:rPr lang="th-TH" sz="16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นัดติดตาม 1 เดือน</a:t>
            </a:r>
          </a:p>
        </p:txBody>
      </p:sp>
    </p:spTree>
    <p:extLst>
      <p:ext uri="{BB962C8B-B14F-4D97-AF65-F5344CB8AC3E}">
        <p14:creationId xmlns:p14="http://schemas.microsoft.com/office/powerpoint/2010/main" val="162296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443231"/>
              </p:ext>
            </p:extLst>
          </p:nvPr>
        </p:nvGraphicFramePr>
        <p:xfrm>
          <a:off x="566394" y="1628800"/>
          <a:ext cx="7389984" cy="2568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0412">
                  <a:extLst>
                    <a:ext uri="{9D8B030D-6E8A-4147-A177-3AD203B41FA5}">
                      <a16:colId xmlns="" xmlns:a16="http://schemas.microsoft.com/office/drawing/2014/main" val="1433615822"/>
                    </a:ext>
                  </a:extLst>
                </a:gridCol>
                <a:gridCol w="710810">
                  <a:extLst>
                    <a:ext uri="{9D8B030D-6E8A-4147-A177-3AD203B41FA5}">
                      <a16:colId xmlns="" xmlns:a16="http://schemas.microsoft.com/office/drawing/2014/main" val="358496683"/>
                    </a:ext>
                  </a:extLst>
                </a:gridCol>
                <a:gridCol w="823734">
                  <a:extLst>
                    <a:ext uri="{9D8B030D-6E8A-4147-A177-3AD203B41FA5}">
                      <a16:colId xmlns="" xmlns:a16="http://schemas.microsoft.com/office/drawing/2014/main" val="1227165852"/>
                    </a:ext>
                  </a:extLst>
                </a:gridCol>
                <a:gridCol w="887098"/>
                <a:gridCol w="823734">
                  <a:extLst>
                    <a:ext uri="{9D8B030D-6E8A-4147-A177-3AD203B41FA5}">
                      <a16:colId xmlns="" xmlns:a16="http://schemas.microsoft.com/office/drawing/2014/main" val="2718931841"/>
                    </a:ext>
                  </a:extLst>
                </a:gridCol>
                <a:gridCol w="887098"/>
                <a:gridCol w="887098"/>
              </a:tblGrid>
              <a:tr h="374344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ตัวชี้วัด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เป้า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หมาย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2563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2564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2565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2566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2567</a:t>
                      </a:r>
                      <a:endParaRPr kumimoji="0" lang="th-TH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55643657"/>
                  </a:ext>
                </a:extLst>
              </a:tr>
              <a:tr h="37434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ต.ค</a:t>
                      </a: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66-</a:t>
                      </a:r>
                      <a:r>
                        <a:rPr kumimoji="0" lang="th-TH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มี.ค</a:t>
                      </a:r>
                      <a:r>
                        <a:rPr kumimoji="0" lang="th-TH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67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759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1. อัตราการขาดยา</a:t>
                      </a:r>
                    </a:p>
                  </a:txBody>
                  <a:tcPr marL="91421" marR="91421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&lt; 5%</a:t>
                      </a: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1421" marR="91421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2.5</a:t>
                      </a:r>
                    </a:p>
                  </a:txBody>
                  <a:tcPr marL="91421" marR="91421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0.61</a:t>
                      </a:r>
                    </a:p>
                  </a:txBody>
                  <a:tcPr marL="91421" marR="91421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0.31</a:t>
                      </a:r>
                    </a:p>
                  </a:txBody>
                  <a:tcPr marL="91421" marR="91421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1.52</a:t>
                      </a:r>
                    </a:p>
                  </a:txBody>
                  <a:tcPr marL="91421" marR="91421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1.56</a:t>
                      </a:r>
                    </a:p>
                  </a:txBody>
                  <a:tcPr marL="91421" marR="91421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22716887"/>
                  </a:ext>
                </a:extLst>
              </a:tr>
              <a:tr h="2195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2. </a:t>
                      </a: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อัตราการดื้อยาต้าน</a:t>
                      </a:r>
                      <a:r>
                        <a:rPr kumimoji="0" lang="th-TH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ไวรัส</a:t>
                      </a: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1421" marR="91421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&lt; 5%</a:t>
                      </a: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1421" marR="91421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1.37</a:t>
                      </a:r>
                    </a:p>
                  </a:txBody>
                  <a:tcPr marL="91421" marR="91421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1.28</a:t>
                      </a:r>
                    </a:p>
                  </a:txBody>
                  <a:tcPr marL="91421" marR="91421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2.56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1421" marR="91421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1.99</a:t>
                      </a:r>
                    </a:p>
                  </a:txBody>
                  <a:tcPr marL="91421" marR="91421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1.71</a:t>
                      </a:r>
                    </a:p>
                  </a:txBody>
                  <a:tcPr marL="91421" marR="91421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93182767"/>
                  </a:ext>
                </a:extLst>
              </a:tr>
              <a:tr h="443508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3. </a:t>
                      </a: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อัตราผู้ติดเชื้อที่รับประทานยาต้าน</a:t>
                      </a:r>
                    </a:p>
                    <a:p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แล้ว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VL &lt; 50 Copies/ml</a:t>
                      </a: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1421" marR="91421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&gt; 90%</a:t>
                      </a: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1421" marR="91421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94.84</a:t>
                      </a:r>
                    </a:p>
                  </a:txBody>
                  <a:tcPr marL="91421" marR="91421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94.85</a:t>
                      </a:r>
                    </a:p>
                  </a:txBody>
                  <a:tcPr marL="91421" marR="91421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93.29</a:t>
                      </a:r>
                    </a:p>
                  </a:txBody>
                  <a:tcPr marL="91421" marR="91421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93.68</a:t>
                      </a:r>
                    </a:p>
                  </a:txBody>
                  <a:tcPr marL="91421" marR="91421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95.18</a:t>
                      </a:r>
                    </a:p>
                  </a:txBody>
                  <a:tcPr marL="91421" marR="91421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27584" y="624568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th-TH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กล่องข้อความ 2"/>
          <p:cNvSpPr txBox="1">
            <a:spLocks noChangeArrowheads="1"/>
          </p:cNvSpPr>
          <p:nvPr/>
        </p:nvSpPr>
        <p:spPr bwMode="auto">
          <a:xfrm>
            <a:off x="7092280" y="336079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 smtClean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พ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8182874" y="6208977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3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18252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48335" y="622217"/>
            <a:ext cx="565283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th-TH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การจัดการกระบวนการ (</a:t>
            </a:r>
            <a:r>
              <a:rPr lang="en-US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Management</a:t>
            </a:r>
            <a:r>
              <a:rPr lang="th-TH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324863"/>
              </p:ext>
            </p:extLst>
          </p:nvPr>
        </p:nvGraphicFramePr>
        <p:xfrm>
          <a:off x="395536" y="1414306"/>
          <a:ext cx="8280920" cy="2103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785">
                  <a:extLst>
                    <a:ext uri="{9D8B030D-6E8A-4147-A177-3AD203B41FA5}">
                      <a16:colId xmlns="" xmlns:a16="http://schemas.microsoft.com/office/drawing/2014/main" val="1433615822"/>
                    </a:ext>
                  </a:extLst>
                </a:gridCol>
                <a:gridCol w="1529527">
                  <a:extLst>
                    <a:ext uri="{9D8B030D-6E8A-4147-A177-3AD203B41FA5}">
                      <a16:colId xmlns="" xmlns:a16="http://schemas.microsoft.com/office/drawing/2014/main" val="358496683"/>
                    </a:ext>
                  </a:extLst>
                </a:gridCol>
                <a:gridCol w="2232248">
                  <a:extLst>
                    <a:ext uri="{9D8B030D-6E8A-4147-A177-3AD203B41FA5}">
                      <a16:colId xmlns="" xmlns:a16="http://schemas.microsoft.com/office/drawing/2014/main" val="1227165852"/>
                    </a:ext>
                  </a:extLst>
                </a:gridCol>
                <a:gridCol w="3240360">
                  <a:extLst>
                    <a:ext uri="{9D8B030D-6E8A-4147-A177-3AD203B41FA5}">
                      <a16:colId xmlns="" xmlns:a16="http://schemas.microsoft.com/office/drawing/2014/main" val="2718931841"/>
                    </a:ext>
                  </a:extLst>
                </a:gridCol>
              </a:tblGrid>
              <a:tr h="5283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กระบวนการ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ข้อกำหนดของกระบวนการ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ตัวชี้วัดของกระบวนการ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การออกแบบกระบวนการ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55643657"/>
                  </a:ext>
                </a:extLst>
              </a:tr>
              <a:tr h="14675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ประสิทธิผล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Effectiveness</a:t>
                      </a:r>
                    </a:p>
                  </a:txBody>
                  <a:tcPr marL="91436" marR="91436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ผู้ป่วยที่รักษาด้วยยาต้าน</a:t>
                      </a:r>
                      <a:r>
                        <a:rPr kumimoji="0" lang="th-TH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ไวรัส</a:t>
                      </a: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ไม่ขาดยา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1436" marR="91436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h-TH" altLang="th-TH" sz="1600" dirty="0" smtClean="0">
                          <a:latin typeface="Browallia New" pitchFamily="34" charset="-34"/>
                          <a:cs typeface="Browallia New" pitchFamily="34" charset="-34"/>
                        </a:rPr>
                        <a:t>- อัตราการขาดยาต้าน</a:t>
                      </a:r>
                      <a:r>
                        <a:rPr lang="th-TH" altLang="th-TH" sz="1600" dirty="0" err="1" smtClean="0">
                          <a:latin typeface="Browallia New" pitchFamily="34" charset="-34"/>
                          <a:cs typeface="Browallia New" pitchFamily="34" charset="-34"/>
                        </a:rPr>
                        <a:t>ไวรัส</a:t>
                      </a:r>
                      <a:endParaRPr lang="th-TH" altLang="th-TH" sz="1600" dirty="0" smtClean="0">
                        <a:latin typeface="Browallia New" pitchFamily="34" charset="-34"/>
                        <a:cs typeface="Browallia New" pitchFamily="34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h-TH" altLang="th-TH" sz="1600" dirty="0" smtClean="0">
                          <a:latin typeface="Browallia New" pitchFamily="34" charset="-34"/>
                          <a:cs typeface="Browallia New" pitchFamily="34" charset="-34"/>
                        </a:rPr>
                        <a:t>- อัตราการดื้อยาต้าน</a:t>
                      </a:r>
                      <a:r>
                        <a:rPr lang="th-TH" altLang="th-TH" sz="1600" dirty="0" err="1" smtClean="0">
                          <a:latin typeface="Browallia New" pitchFamily="34" charset="-34"/>
                          <a:cs typeface="Browallia New" pitchFamily="34" charset="-34"/>
                        </a:rPr>
                        <a:t>ไวรัส</a:t>
                      </a:r>
                      <a:endParaRPr lang="th-TH" altLang="th-TH" sz="1600" dirty="0" smtClean="0">
                        <a:latin typeface="Browallia New" pitchFamily="34" charset="-34"/>
                        <a:cs typeface="Browallia New" pitchFamily="34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h-TH" altLang="th-TH" sz="1600" dirty="0" smtClean="0">
                          <a:latin typeface="Browallia New" pitchFamily="34" charset="-34"/>
                          <a:cs typeface="Browallia New" pitchFamily="34" charset="-34"/>
                        </a:rPr>
                        <a:t>- อัตราผู้ติดเชื้อที่รับประทานยาต้าน</a:t>
                      </a:r>
                      <a:r>
                        <a:rPr lang="th-TH" altLang="th-TH" sz="1600" dirty="0" err="1" smtClean="0">
                          <a:latin typeface="Browallia New" pitchFamily="34" charset="-34"/>
                          <a:cs typeface="Browallia New" pitchFamily="34" charset="-34"/>
                        </a:rPr>
                        <a:t>ไวรัส</a:t>
                      </a:r>
                      <a:r>
                        <a:rPr lang="th-TH" altLang="th-TH" sz="1600" dirty="0" smtClean="0">
                          <a:latin typeface="Browallia New" pitchFamily="34" charset="-34"/>
                          <a:cs typeface="Browallia New" pitchFamily="34" charset="-34"/>
                        </a:rPr>
                        <a:t>แล้ว </a:t>
                      </a:r>
                      <a:r>
                        <a:rPr lang="en-US" altLang="th-TH" sz="1600" dirty="0" smtClean="0">
                          <a:latin typeface="Browallia New" pitchFamily="34" charset="-34"/>
                          <a:cs typeface="Browallia New" pitchFamily="34" charset="-34"/>
                        </a:rPr>
                        <a:t>VL &lt;</a:t>
                      </a:r>
                      <a:r>
                        <a:rPr lang="th-TH" altLang="th-TH" sz="1600" baseline="0" dirty="0" smtClean="0">
                          <a:latin typeface="Browallia New" pitchFamily="34" charset="-34"/>
                          <a:cs typeface="Browallia New" pitchFamily="34" charset="-34"/>
                        </a:rPr>
                        <a:t> 50 </a:t>
                      </a:r>
                      <a:r>
                        <a:rPr lang="en-US" altLang="th-TH" sz="1600" baseline="0" dirty="0" smtClean="0">
                          <a:latin typeface="Browallia New" pitchFamily="34" charset="-34"/>
                          <a:cs typeface="Browallia New" pitchFamily="34" charset="-34"/>
                        </a:rPr>
                        <a:t>Copies/ml</a:t>
                      </a:r>
                      <a:endParaRPr lang="en-US" altLang="th-TH" sz="1600" dirty="0" smtClean="0"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1436" marR="91436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th-TH" sz="1600" dirty="0" smtClean="0">
                          <a:solidFill>
                            <a:prstClr val="black"/>
                          </a:solidFill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- การเตรียมตัวผู้ป่วยและครอบครัวก่อนเริ่มยาต้าน</a:t>
                      </a:r>
                      <a:r>
                        <a:rPr lang="th-TH" sz="1600" dirty="0" err="1" smtClean="0">
                          <a:solidFill>
                            <a:prstClr val="black"/>
                          </a:solidFill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ไวรัส</a:t>
                      </a:r>
                      <a:endParaRPr lang="th-TH" sz="1600" dirty="0" smtClean="0">
                        <a:solidFill>
                          <a:prstClr val="black"/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th-TH" sz="1600" dirty="0" smtClean="0">
                          <a:solidFill>
                            <a:prstClr val="black"/>
                          </a:solidFill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- เพิ่มช่องทางการช่วยเหลือ กรณีไม่สามารถมารับยาต้านได้ (เบอร์โทร 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HIC</a:t>
                      </a:r>
                      <a:r>
                        <a:rPr lang="th-TH" sz="1600" dirty="0" smtClean="0">
                          <a:solidFill>
                            <a:prstClr val="black"/>
                          </a:solidFill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Co</a:t>
                      </a:r>
                      <a:r>
                        <a:rPr lang="th-TH" sz="1600" baseline="0" dirty="0" smtClean="0">
                          <a:solidFill>
                            <a:prstClr val="black"/>
                          </a:solidFill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prstClr val="black"/>
                          </a:solidFill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Line</a:t>
                      </a:r>
                      <a:r>
                        <a:rPr lang="th-TH" sz="1600" baseline="0" dirty="0" smtClean="0">
                          <a:solidFill>
                            <a:prstClr val="black"/>
                          </a:solidFill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th-TH" sz="1600" dirty="0" smtClean="0">
                          <a:solidFill>
                            <a:prstClr val="black"/>
                          </a:solidFill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- เพิ่มการให้บริการนอกเหนือจากวันทำคลินิกเป็นทุกวันทำการช่วงบ่ายให้โทรนัดหมายล่วงหน้า</a:t>
                      </a:r>
                    </a:p>
                  </a:txBody>
                  <a:tcPr marL="91436" marR="91436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22716887"/>
                  </a:ext>
                </a:extLst>
              </a:tr>
            </a:tbl>
          </a:graphicData>
        </a:graphic>
      </p:graphicFrame>
      <p:sp>
        <p:nvSpPr>
          <p:cNvPr id="4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พ.ค.67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8189440" y="6208977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4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196695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444727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th-TH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39552" y="980728"/>
            <a:ext cx="806489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วิเคราะห์อัตราการขาดยา ด้วย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Control Chart ±2 SD</a:t>
            </a:r>
            <a:endParaRPr lang="th-TH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graphicFrame>
        <p:nvGraphicFramePr>
          <p:cNvPr id="10" name="แผนภูมิ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66287"/>
              </p:ext>
            </p:extLst>
          </p:nvPr>
        </p:nvGraphicFramePr>
        <p:xfrm>
          <a:off x="827584" y="1844824"/>
          <a:ext cx="7546443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 smtClean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พ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12" name="กล่องข้อความ 2"/>
          <p:cNvSpPr txBox="1">
            <a:spLocks noChangeArrowheads="1"/>
          </p:cNvSpPr>
          <p:nvPr/>
        </p:nvSpPr>
        <p:spPr bwMode="auto">
          <a:xfrm>
            <a:off x="8204645" y="6231467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5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373707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2"/>
          <p:cNvSpPr txBox="1">
            <a:spLocks noChangeArrowheads="1"/>
          </p:cNvSpPr>
          <p:nvPr/>
        </p:nvSpPr>
        <p:spPr bwMode="auto">
          <a:xfrm>
            <a:off x="7092279" y="188640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</a:pPr>
            <a:r>
              <a:rPr lang="th-TH" sz="1400" dirty="0">
                <a:solidFill>
                  <a:srgbClr val="000000"/>
                </a:solidFill>
                <a:ea typeface="Calibri"/>
                <a:cs typeface="Angsana New"/>
              </a:rPr>
              <a:t>รพ.โป่งน้ำร้อน  </a:t>
            </a:r>
            <a:r>
              <a:rPr lang="th-TH" sz="1400" dirty="0" smtClean="0">
                <a:solidFill>
                  <a:srgbClr val="000000"/>
                </a:solidFill>
                <a:ea typeface="Calibri"/>
                <a:cs typeface="Angsana New"/>
              </a:rPr>
              <a:t>พ.ค.67</a:t>
            </a:r>
            <a:endParaRPr lang="en-US" sz="1100" dirty="0">
              <a:solidFill>
                <a:prstClr val="black"/>
              </a:solidFill>
              <a:ea typeface="Calibri"/>
              <a:cs typeface="Cordia New"/>
            </a:endParaRPr>
          </a:p>
        </p:txBody>
      </p:sp>
      <p:sp>
        <p:nvSpPr>
          <p:cNvPr id="5" name="กล่องข้อความ 2"/>
          <p:cNvSpPr txBox="1">
            <a:spLocks noChangeArrowheads="1"/>
          </p:cNvSpPr>
          <p:nvPr/>
        </p:nvSpPr>
        <p:spPr bwMode="auto">
          <a:xfrm>
            <a:off x="8077385" y="6208976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</a:pPr>
            <a:r>
              <a:rPr lang="th-TH" sz="1400" dirty="0">
                <a:solidFill>
                  <a:srgbClr val="000000"/>
                </a:solidFill>
                <a:ea typeface="Calibri"/>
                <a:cs typeface="Angsana New"/>
              </a:rPr>
              <a:t>6</a:t>
            </a:r>
            <a:endParaRPr lang="en-US" sz="1100" dirty="0">
              <a:solidFill>
                <a:prstClr val="black"/>
              </a:solidFill>
              <a:ea typeface="Calibri"/>
              <a:cs typeface="Cordia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1" y="1340768"/>
            <a:ext cx="809194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วิเคราะห์</a:t>
            </a:r>
          </a:p>
          <a:p>
            <a:pPr algn="thaiDist"/>
            <a:r>
              <a:rPr lang="th-TH" sz="18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</a:t>
            </a:r>
            <a:r>
              <a:rPr lang="th-TH" sz="2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จากกราฟ  อัตราการขาดยาต้าน</a:t>
            </a:r>
            <a:r>
              <a:rPr lang="th-TH" sz="2400" dirty="0" err="1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ไวรัส</a:t>
            </a:r>
            <a:r>
              <a:rPr lang="th-TH" sz="2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ก็ยังอยู่ในเกณฑ์ ในปี 2563 สูงจากผู้ป่วยมีประวัติการขาดยามาก่อน ทำงานต่างจังหวัดแล้วกลับมารับยาตามสิทธิ ในปี 2564-2565  เป็นช่วงมีการระบาดของโควิด ทางโรงพยาบาลมีการจัดยาให้เลยตามจำนวนนัด และผู้ป่วยที่ไปทำงานต่างจังหวัด ต้องกลับมาภูมิลำเนาเพราะทำงานไม่ได้ จึงทำให้อัตราการขาดนัดน้อยลง มาใน    ปี 2566 เริ่มกลับมาให้บริการคลินิกเต็มระบบประกอบกับผู้ป่วยสามารถกลับไปทำงานได้ จึงทำให้อัตราการขาดยาเพิ่มขึ้น ในปี 2567 ครึ่งปีแรก คนไข้ขาดยาส่วนหนึ่งเป็นคนเดิมทำงานขับรถขนส่งสินค้า ย้ายที่อยู่ เป็นคนดื่มสุรา รับประทานยาไม่สม่ำเสมอ รายใหม่ย้ายไปทำงานนวดที่ต่างประเทศ ติดต่อไม่ได้  และเป็นคนที่โทรตามแล้วปฏิเสธการรักษา </a:t>
            </a:r>
          </a:p>
          <a:p>
            <a:endParaRPr lang="th-TH" sz="2400" dirty="0">
              <a:solidFill>
                <a:prstClr val="black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th-TH" sz="2400" b="1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แผนพัฒนาต่อเนื่อง</a:t>
            </a:r>
          </a:p>
          <a:p>
            <a:r>
              <a:rPr lang="th-TH" sz="2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1.  เพิ่มช่องทางการรับยานอกเหนือจากวันทำคลินิกโดยให้มีการโทรนัดหมาย</a:t>
            </a:r>
          </a:p>
          <a:p>
            <a:r>
              <a:rPr lang="th-TH" sz="2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2.  โทรแจ้งผู้ป่วยก่อนวันนัด (ผู้ป่วยที่ผิดนัดบ่อย ๆ)  และสอบถามปัญหาในการมารับยา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487" y="476672"/>
            <a:ext cx="7712075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501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444727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th-TH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-5874" y="980728"/>
            <a:ext cx="914400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วิเคราะห์อัตราการดื้อยาต้าน</a:t>
            </a:r>
            <a:r>
              <a:rPr lang="th-TH" sz="2400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ไวรัส</a:t>
            </a:r>
            <a:r>
              <a:rPr lang="th-TH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 ด้วย </a:t>
            </a:r>
            <a:r>
              <a:rPr lang="en-US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Control Chart ±2 SD</a:t>
            </a:r>
            <a:endParaRPr lang="th-TH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1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</a:pPr>
            <a:r>
              <a:rPr lang="th-TH" sz="1400" dirty="0">
                <a:solidFill>
                  <a:srgbClr val="000000"/>
                </a:solidFill>
                <a:ea typeface="Calibri"/>
                <a:cs typeface="Angsana New"/>
              </a:rPr>
              <a:t>รพ.โป่งน้ำร้อน  </a:t>
            </a:r>
            <a:r>
              <a:rPr lang="th-TH" sz="1400" dirty="0" smtClean="0">
                <a:solidFill>
                  <a:srgbClr val="000000"/>
                </a:solidFill>
                <a:ea typeface="Calibri"/>
                <a:cs typeface="Angsana New"/>
              </a:rPr>
              <a:t>พ.ค.67</a:t>
            </a:r>
            <a:endParaRPr lang="en-US" sz="1100" dirty="0">
              <a:solidFill>
                <a:prstClr val="black"/>
              </a:solidFill>
              <a:ea typeface="Calibri"/>
              <a:cs typeface="Cordia New"/>
            </a:endParaRPr>
          </a:p>
        </p:txBody>
      </p:sp>
      <p:sp>
        <p:nvSpPr>
          <p:cNvPr id="12" name="กล่องข้อความ 2"/>
          <p:cNvSpPr txBox="1">
            <a:spLocks noChangeArrowheads="1"/>
          </p:cNvSpPr>
          <p:nvPr/>
        </p:nvSpPr>
        <p:spPr bwMode="auto">
          <a:xfrm>
            <a:off x="8204645" y="6231467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</a:pPr>
            <a:r>
              <a:rPr lang="th-TH" sz="1400" dirty="0" smtClean="0">
                <a:solidFill>
                  <a:srgbClr val="000000"/>
                </a:solidFill>
                <a:ea typeface="Calibri"/>
                <a:cs typeface="Angsana New"/>
              </a:rPr>
              <a:t>7</a:t>
            </a:r>
            <a:endParaRPr lang="en-US" sz="1100" dirty="0">
              <a:solidFill>
                <a:prstClr val="black"/>
              </a:solidFill>
              <a:ea typeface="Calibri"/>
              <a:cs typeface="Cordia New"/>
            </a:endParaRPr>
          </a:p>
        </p:txBody>
      </p:sp>
      <p:graphicFrame>
        <p:nvGraphicFramePr>
          <p:cNvPr id="7" name="แผนภูมิ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5360499"/>
              </p:ext>
            </p:extLst>
          </p:nvPr>
        </p:nvGraphicFramePr>
        <p:xfrm>
          <a:off x="467545" y="1628800"/>
          <a:ext cx="8208911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805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2"/>
          <p:cNvSpPr txBox="1">
            <a:spLocks noChangeArrowheads="1"/>
          </p:cNvSpPr>
          <p:nvPr/>
        </p:nvSpPr>
        <p:spPr bwMode="auto">
          <a:xfrm>
            <a:off x="7092279" y="188640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</a:pPr>
            <a:r>
              <a:rPr lang="th-TH" sz="1400" dirty="0">
                <a:solidFill>
                  <a:srgbClr val="000000"/>
                </a:solidFill>
                <a:ea typeface="Calibri"/>
                <a:cs typeface="Angsana New"/>
              </a:rPr>
              <a:t>รพ.โป่งน้ำร้อน  </a:t>
            </a:r>
            <a:r>
              <a:rPr lang="th-TH" sz="1400" dirty="0" smtClean="0">
                <a:solidFill>
                  <a:srgbClr val="000000"/>
                </a:solidFill>
                <a:ea typeface="Calibri"/>
                <a:cs typeface="Angsana New"/>
              </a:rPr>
              <a:t>พ.ค.67</a:t>
            </a:r>
            <a:endParaRPr lang="en-US" sz="1100" dirty="0">
              <a:solidFill>
                <a:prstClr val="black"/>
              </a:solidFill>
              <a:ea typeface="Calibri"/>
              <a:cs typeface="Cordia New"/>
            </a:endParaRPr>
          </a:p>
        </p:txBody>
      </p:sp>
      <p:sp>
        <p:nvSpPr>
          <p:cNvPr id="5" name="กล่องข้อความ 2"/>
          <p:cNvSpPr txBox="1">
            <a:spLocks noChangeArrowheads="1"/>
          </p:cNvSpPr>
          <p:nvPr/>
        </p:nvSpPr>
        <p:spPr bwMode="auto">
          <a:xfrm>
            <a:off x="8077385" y="6208976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</a:pPr>
            <a:r>
              <a:rPr lang="th-TH" sz="1400" dirty="0" smtClean="0">
                <a:solidFill>
                  <a:srgbClr val="000000"/>
                </a:solidFill>
                <a:ea typeface="Calibri"/>
                <a:cs typeface="Angsana New"/>
              </a:rPr>
              <a:t>8</a:t>
            </a:r>
            <a:endParaRPr lang="en-US" sz="1100" dirty="0">
              <a:solidFill>
                <a:prstClr val="black"/>
              </a:solidFill>
              <a:ea typeface="Calibri"/>
              <a:cs typeface="Cordia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1" y="1340768"/>
            <a:ext cx="80919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วิเคราะห์</a:t>
            </a:r>
          </a:p>
          <a:p>
            <a:pPr algn="thaiDist"/>
            <a:r>
              <a:rPr lang="th-TH" sz="18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8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</a:t>
            </a:r>
            <a:r>
              <a:rPr lang="th-TH" sz="2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จากกราฟ  อัตราการดื้อยาต้าน</a:t>
            </a:r>
            <a:r>
              <a:rPr lang="th-TH" sz="2400" dirty="0" err="1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ไวรัส</a:t>
            </a:r>
            <a:r>
              <a:rPr lang="th-TH" sz="2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ก็จะเน้นผู้ป่วยรายเดิม ที่ยังรับประทานยาไม่สม่ำเสมอ  ขาดนัด  ขาดยา ซึ่งทำให้ไม่สามารถส่งตรวจ</a:t>
            </a:r>
            <a:r>
              <a:rPr lang="en-US" sz="2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DR</a:t>
            </a:r>
            <a:r>
              <a:rPr lang="th-TH" sz="2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ได้ตามระบบ จึงยังไม่ได้รับยาสูตรเดิม จะเห็นว่าในปี 2565 มีแนวโน้มสูงขึ้น เกิดจากการมีผู้ป่วยขาดนัด ขาดยา จากต่างจังหวัดมาเริ่มยาต้านใหม่ หลังรับประทานยาครบ ส่งตรวจ </a:t>
            </a:r>
            <a:r>
              <a:rPr lang="en-US" sz="2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VL</a:t>
            </a:r>
            <a:r>
              <a:rPr lang="th-TH" sz="2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ยังพบว่าดื้อยา</a:t>
            </a:r>
          </a:p>
          <a:p>
            <a:endParaRPr lang="th-TH" sz="2400" dirty="0">
              <a:solidFill>
                <a:prstClr val="black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th-TH" sz="2400" b="1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แผนพัฒนาต่อเนื่อง</a:t>
            </a:r>
          </a:p>
          <a:p>
            <a:r>
              <a:rPr lang="th-TH" sz="2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- วันทำกลุ่ม </a:t>
            </a:r>
            <a:r>
              <a:rPr lang="en-US" sz="2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ARV</a:t>
            </a:r>
            <a:r>
              <a:rPr lang="th-TH" sz="2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ชี้แจงให้เห็นผลเสียของการดื้อยา</a:t>
            </a:r>
          </a:p>
          <a:p>
            <a:r>
              <a:rPr lang="th-TH" sz="2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- ให้ข้อมูลการย้ายสิทธิการรักษา ถ้าผู้ป่วยยังไม่สมัครใจย้ายสิทธิให้ส่งยาก่อนวัดนัด </a:t>
            </a:r>
          </a:p>
          <a:p>
            <a:r>
              <a:rPr lang="th-TH" sz="2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1 สัปดาห์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487" y="476672"/>
            <a:ext cx="7712075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255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2098</TotalTime>
  <Words>1022</Words>
  <Application>Microsoft Office PowerPoint</Application>
  <PresentationFormat>นำเสนอทางหน้าจอ (4:3)</PresentationFormat>
  <Paragraphs>142</Paragraphs>
  <Slides>8</Slides>
  <Notes>3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8</vt:i4>
      </vt:variant>
    </vt:vector>
  </HeadingPairs>
  <TitlesOfParts>
    <vt:vector size="10" baseType="lpstr">
      <vt:lpstr>2_Office Theme</vt:lpstr>
      <vt:lpstr>4_Office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ข้อมูลคุณภาพของแต่ละโรค/หัตถการ (Clinical Tracer,  Clinical Quality Summary)</dc:title>
  <dc:creator>ward2</dc:creator>
  <cp:lastModifiedBy>PC</cp:lastModifiedBy>
  <cp:revision>190</cp:revision>
  <cp:lastPrinted>2024-05-30T07:32:00Z</cp:lastPrinted>
  <dcterms:created xsi:type="dcterms:W3CDTF">2019-01-03T09:20:24Z</dcterms:created>
  <dcterms:modified xsi:type="dcterms:W3CDTF">2024-05-31T04:19:11Z</dcterms:modified>
</cp:coreProperties>
</file>